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67" r:id="rId5"/>
    <p:sldId id="262" r:id="rId6"/>
    <p:sldId id="258" r:id="rId7"/>
    <p:sldId id="263" r:id="rId8"/>
    <p:sldId id="264"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7C1B2B2-BFFD-4575-A1D2-C09178645728}"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7856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C1B2B2-BFFD-4575-A1D2-C09178645728}"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61119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C1B2B2-BFFD-4575-A1D2-C09178645728}"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161080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7C1B2B2-BFFD-4575-A1D2-C09178645728}"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74024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7C1B2B2-BFFD-4575-A1D2-C09178645728}" type="datetimeFigureOut">
              <a:rPr lang="ru-RU" smtClean="0"/>
              <a:t>01.09.2024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45514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7C1B2B2-BFFD-4575-A1D2-C09178645728}"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40811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7C1B2B2-BFFD-4575-A1D2-C09178645728}" type="datetimeFigureOut">
              <a:rPr lang="ru-RU" smtClean="0"/>
              <a:t>01.09.2024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254477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7C1B2B2-BFFD-4575-A1D2-C09178645728}" type="datetimeFigureOut">
              <a:rPr lang="ru-RU" smtClean="0"/>
              <a:t>01.09.2024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8612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1B2B2-BFFD-4575-A1D2-C09178645728}" type="datetimeFigureOut">
              <a:rPr lang="ru-RU" smtClean="0"/>
              <a:t>01.09.2024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13504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7C1B2B2-BFFD-4575-A1D2-C09178645728}"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332406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7C1B2B2-BFFD-4575-A1D2-C09178645728}" type="datetimeFigureOut">
              <a:rPr lang="ru-RU" smtClean="0"/>
              <a:t>01.09.2024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C47B8B-8334-474F-A912-03D6452940FD}" type="slidenum">
              <a:rPr lang="ru-RU" smtClean="0"/>
              <a:t>‹#›</a:t>
            </a:fld>
            <a:endParaRPr lang="ru-RU"/>
          </a:p>
        </p:txBody>
      </p:sp>
    </p:spTree>
    <p:extLst>
      <p:ext uri="{BB962C8B-B14F-4D97-AF65-F5344CB8AC3E}">
        <p14:creationId xmlns:p14="http://schemas.microsoft.com/office/powerpoint/2010/main" val="345213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1B2B2-BFFD-4575-A1D2-C09178645728}" type="datetimeFigureOut">
              <a:rPr lang="ru-RU" smtClean="0"/>
              <a:t>01.09.2024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7B8B-8334-474F-A912-03D6452940FD}" type="slidenum">
              <a:rPr lang="ru-RU" smtClean="0"/>
              <a:t>‹#›</a:t>
            </a:fld>
            <a:endParaRPr lang="ru-RU"/>
          </a:p>
        </p:txBody>
      </p:sp>
    </p:spTree>
    <p:extLst>
      <p:ext uri="{BB962C8B-B14F-4D97-AF65-F5344CB8AC3E}">
        <p14:creationId xmlns:p14="http://schemas.microsoft.com/office/powerpoint/2010/main" val="3058349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0"/>
          <p:cNvSpPr>
            <a:spLocks noChangeArrowheads="1"/>
          </p:cNvSpPr>
          <p:nvPr/>
        </p:nvSpPr>
        <p:spPr bwMode="auto">
          <a:xfrm>
            <a:off x="1734994" y="1335377"/>
            <a:ext cx="8468880"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15000"/>
              </a:lnSpc>
              <a:defRPr/>
            </a:pPr>
            <a:r>
              <a:rPr lang="ru-RU" altLang="ru-RU" sz="4000" b="1" dirty="0">
                <a:solidFill>
                  <a:srgbClr val="000000"/>
                </a:solidFill>
                <a:effectLst>
                  <a:outerShdw blurRad="38100" dist="38100" dir="2700000" algn="tl">
                    <a:srgbClr val="000000">
                      <a:alpha val="43137"/>
                    </a:srgbClr>
                  </a:outerShdw>
                </a:effectLst>
              </a:rPr>
              <a:t>Название проекта </a:t>
            </a:r>
            <a:br>
              <a:rPr lang="ru-RU" altLang="ru-RU" sz="4000" b="1" dirty="0">
                <a:solidFill>
                  <a:srgbClr val="000000"/>
                </a:solidFill>
                <a:effectLst>
                  <a:outerShdw blurRad="38100" dist="38100" dir="2700000" algn="tl">
                    <a:srgbClr val="000000">
                      <a:alpha val="43137"/>
                    </a:srgbClr>
                  </a:outerShdw>
                </a:effectLst>
              </a:rPr>
            </a:br>
            <a:r>
              <a:rPr lang="ru-RU" altLang="ru-RU" sz="4000" b="1" dirty="0">
                <a:solidFill>
                  <a:srgbClr val="000000"/>
                </a:solidFill>
                <a:effectLst>
                  <a:outerShdw blurRad="38100" dist="38100" dir="2700000" algn="tl">
                    <a:srgbClr val="000000">
                      <a:alpha val="43137"/>
                    </a:srgbClr>
                  </a:outerShdw>
                </a:effectLst>
              </a:rPr>
              <a:t>(будущей компании)</a:t>
            </a:r>
          </a:p>
          <a:p>
            <a:pPr algn="ctr" eaLnBrk="1">
              <a:lnSpc>
                <a:spcPct val="115000"/>
              </a:lnSpc>
              <a:defRPr/>
            </a:pPr>
            <a:r>
              <a:rPr lang="ru-RU" altLang="ru-RU" sz="4000" b="1" dirty="0">
                <a:solidFill>
                  <a:srgbClr val="000000"/>
                </a:solidFill>
                <a:effectLst>
                  <a:outerShdw blurRad="38100" dist="38100" dir="2700000" algn="tl">
                    <a:srgbClr val="000000">
                      <a:alpha val="43137"/>
                    </a:srgbClr>
                  </a:outerShdw>
                </a:effectLst>
              </a:rPr>
              <a:t>(тип идеи)</a:t>
            </a:r>
            <a:endParaRPr lang="ru-RU" altLang="ru-RU" dirty="0">
              <a:solidFill>
                <a:srgbClr val="000000"/>
              </a:solidFill>
              <a:effectLst>
                <a:outerShdw blurRad="38100" dist="38100" dir="2700000" algn="tl">
                  <a:srgbClr val="000000">
                    <a:alpha val="43137"/>
                  </a:srgbClr>
                </a:outerShdw>
              </a:effectLst>
            </a:endParaRPr>
          </a:p>
        </p:txBody>
      </p:sp>
      <p:sp>
        <p:nvSpPr>
          <p:cNvPr id="3" name="Прямоугольник 2"/>
          <p:cNvSpPr>
            <a:spLocks noChangeArrowheads="1"/>
          </p:cNvSpPr>
          <p:nvPr/>
        </p:nvSpPr>
        <p:spPr bwMode="auto">
          <a:xfrm>
            <a:off x="4595812" y="5839044"/>
            <a:ext cx="6072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algn="r">
              <a:lnSpc>
                <a:spcPct val="100000"/>
              </a:lnSpc>
              <a:spcAft>
                <a:spcPct val="0"/>
              </a:spcAft>
              <a:buClrTx/>
              <a:buSzTx/>
              <a:buFontTx/>
              <a:buNone/>
            </a:pPr>
            <a:r>
              <a:rPr lang="ru-RU" altLang="ru-RU" sz="2400" dirty="0">
                <a:solidFill>
                  <a:schemeClr val="tx1"/>
                </a:solidFill>
              </a:rPr>
              <a:t>участники проекта </a:t>
            </a:r>
            <a:br>
              <a:rPr lang="ru-RU" altLang="ru-RU" sz="2400" dirty="0">
                <a:solidFill>
                  <a:schemeClr val="tx1"/>
                </a:solidFill>
              </a:rPr>
            </a:br>
            <a:r>
              <a:rPr lang="ru-RU" altLang="ru-RU" sz="2400" dirty="0">
                <a:solidFill>
                  <a:schemeClr val="tx1"/>
                </a:solidFill>
              </a:rPr>
              <a:t>(с указанием номера группы)</a:t>
            </a:r>
            <a:br>
              <a:rPr lang="ru-RU" altLang="ru-RU" sz="2400" dirty="0">
                <a:solidFill>
                  <a:schemeClr val="tx1"/>
                </a:solidFill>
              </a:rPr>
            </a:br>
            <a:endParaRPr lang="ru-RU" altLang="ru-RU" sz="2400" dirty="0">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428" y="125161"/>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Скругленный прямоугольник 4"/>
          <p:cNvSpPr/>
          <p:nvPr/>
        </p:nvSpPr>
        <p:spPr>
          <a:xfrm>
            <a:off x="1787238" y="3990111"/>
            <a:ext cx="4810991" cy="210935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t>Аватарка проекта</a:t>
            </a:r>
          </a:p>
        </p:txBody>
      </p:sp>
    </p:spTree>
    <p:extLst>
      <p:ext uri="{BB962C8B-B14F-4D97-AF65-F5344CB8AC3E}">
        <p14:creationId xmlns:p14="http://schemas.microsoft.com/office/powerpoint/2010/main" val="379552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861560" y="1102205"/>
            <a:ext cx="8468880"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15000"/>
              </a:lnSpc>
              <a:defRPr/>
            </a:pPr>
            <a:endParaRPr lang="ru-RU" altLang="ru-RU" sz="4000" b="1" dirty="0">
              <a:solidFill>
                <a:srgbClr val="000000"/>
              </a:solidFill>
              <a:effectLst>
                <a:outerShdw blurRad="38100" dist="38100" dir="2700000" algn="tl">
                  <a:srgbClr val="000000">
                    <a:alpha val="43137"/>
                  </a:srgbClr>
                </a:outerShdw>
              </a:effectLst>
            </a:endParaRPr>
          </a:p>
          <a:p>
            <a:pPr algn="ctr" eaLnBrk="1">
              <a:lnSpc>
                <a:spcPct val="115000"/>
              </a:lnSpc>
              <a:defRPr/>
            </a:pPr>
            <a:r>
              <a:rPr lang="ru-RU" altLang="ru-RU" sz="4000" b="1" dirty="0">
                <a:solidFill>
                  <a:srgbClr val="000000"/>
                </a:solidFill>
                <a:effectLst>
                  <a:outerShdw blurRad="38100" dist="38100" dir="2700000" algn="tl">
                    <a:srgbClr val="000000">
                      <a:alpha val="43137"/>
                    </a:srgbClr>
                  </a:outerShdw>
                </a:effectLst>
              </a:rPr>
              <a:t>Спасибо за внимание!</a:t>
            </a:r>
          </a:p>
          <a:p>
            <a:pPr algn="ctr" eaLnBrk="1">
              <a:lnSpc>
                <a:spcPct val="115000"/>
              </a:lnSpc>
              <a:defRPr/>
            </a:pPr>
            <a:endParaRPr lang="ru-RU" altLang="ru-RU" sz="4000" b="1" dirty="0">
              <a:solidFill>
                <a:srgbClr val="000000"/>
              </a:solidFill>
              <a:effectLst>
                <a:outerShdw blurRad="38100" dist="38100" dir="2700000" algn="tl">
                  <a:srgbClr val="000000">
                    <a:alpha val="43137"/>
                  </a:srgbClr>
                </a:outerShdw>
              </a:effectLst>
            </a:endParaRPr>
          </a:p>
          <a:p>
            <a:pPr algn="ctr" eaLnBrk="1">
              <a:lnSpc>
                <a:spcPct val="115000"/>
              </a:lnSpc>
              <a:defRPr/>
            </a:pPr>
            <a:endParaRPr lang="ru-RU" altLang="ru-RU" sz="2000" b="1" dirty="0">
              <a:solidFill>
                <a:srgbClr val="000000"/>
              </a:solidFill>
              <a:effectLst>
                <a:outerShdw blurRad="38100" dist="38100" dir="2700000" algn="tl">
                  <a:srgbClr val="000000">
                    <a:alpha val="43137"/>
                  </a:srgbClr>
                </a:outerShdw>
              </a:effectLst>
            </a:endParaRPr>
          </a:p>
          <a:p>
            <a:pPr algn="ctr" eaLnBrk="1">
              <a:lnSpc>
                <a:spcPct val="115000"/>
              </a:lnSpc>
              <a:defRPr/>
            </a:pPr>
            <a:r>
              <a:rPr lang="ru-RU" altLang="ru-RU" sz="2000" b="1" dirty="0">
                <a:solidFill>
                  <a:srgbClr val="000000"/>
                </a:solidFill>
              </a:rPr>
              <a:t>Контакты для обратной связи: почта, номер телефона</a:t>
            </a:r>
          </a:p>
          <a:p>
            <a:pPr algn="ctr" eaLnBrk="1">
              <a:lnSpc>
                <a:spcPct val="115000"/>
              </a:lnSpc>
              <a:defRPr/>
            </a:pPr>
            <a:endParaRPr lang="ru-RU" altLang="ru-RU" sz="2000" b="1" dirty="0">
              <a:solidFill>
                <a:srgbClr val="000000"/>
              </a:solidFill>
              <a:effectLst>
                <a:outerShdw blurRad="38100" dist="38100" dir="2700000" algn="tl">
                  <a:srgbClr val="000000">
                    <a:alpha val="43137"/>
                  </a:srgbClr>
                </a:outerShdw>
              </a:effectLst>
            </a:endParaRPr>
          </a:p>
          <a:p>
            <a:pPr algn="ctr" eaLnBrk="1">
              <a:lnSpc>
                <a:spcPct val="115000"/>
              </a:lnSpc>
              <a:defRPr/>
            </a:pPr>
            <a:r>
              <a:rPr lang="ru-RU" altLang="ru-RU" sz="2000" b="1" dirty="0">
                <a:solidFill>
                  <a:srgbClr val="000000"/>
                </a:solidFill>
              </a:rPr>
              <a:t>(вы можете дополнить свою презентацию </a:t>
            </a:r>
          </a:p>
          <a:p>
            <a:pPr algn="ctr" eaLnBrk="1">
              <a:lnSpc>
                <a:spcPct val="115000"/>
              </a:lnSpc>
              <a:defRPr/>
            </a:pPr>
            <a:r>
              <a:rPr lang="ru-RU" altLang="ru-RU" sz="2000" b="1" dirty="0">
                <a:solidFill>
                  <a:srgbClr val="000000"/>
                </a:solidFill>
              </a:rPr>
              <a:t>дополнительными слайдами и любыми визуальными материалами без нарушения авторских прав)</a:t>
            </a:r>
            <a:endParaRPr lang="ru-RU" altLang="ru-RU" sz="1050" dirty="0">
              <a:solidFill>
                <a:srgbClr val="00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296" y="394316"/>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114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571" y="304052"/>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11713" y="371322"/>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2</a:t>
            </a:r>
          </a:p>
        </p:txBody>
      </p:sp>
      <p:sp>
        <p:nvSpPr>
          <p:cNvPr id="6" name="AutoShape 6"/>
          <p:cNvSpPr>
            <a:spLocks noChangeArrowheads="1"/>
          </p:cNvSpPr>
          <p:nvPr/>
        </p:nvSpPr>
        <p:spPr bwMode="auto">
          <a:xfrm>
            <a:off x="403826" y="361996"/>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    Заказчик</a:t>
            </a:r>
          </a:p>
        </p:txBody>
      </p:sp>
      <p:sp>
        <p:nvSpPr>
          <p:cNvPr id="9" name="Rectangle 3"/>
          <p:cNvSpPr txBox="1">
            <a:spLocks noChangeArrowheads="1"/>
          </p:cNvSpPr>
          <p:nvPr/>
        </p:nvSpPr>
        <p:spPr>
          <a:xfrm>
            <a:off x="544830" y="1227609"/>
            <a:ext cx="10713720" cy="1255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u-RU" altLang="ru-RU" dirty="0"/>
              <a:t>Заказчик</a:t>
            </a:r>
          </a:p>
        </p:txBody>
      </p:sp>
      <p:sp>
        <p:nvSpPr>
          <p:cNvPr id="3" name="TextBox 2">
            <a:extLst>
              <a:ext uri="{FF2B5EF4-FFF2-40B4-BE49-F238E27FC236}">
                <a16:creationId xmlns:a16="http://schemas.microsoft.com/office/drawing/2014/main" id="{43E59204-2FDB-C10B-B374-AAEF2C6BC3D2}"/>
              </a:ext>
            </a:extLst>
          </p:cNvPr>
          <p:cNvSpPr txBox="1"/>
          <p:nvPr/>
        </p:nvSpPr>
        <p:spPr>
          <a:xfrm>
            <a:off x="654050" y="2988101"/>
            <a:ext cx="10267950" cy="3416320"/>
          </a:xfrm>
          <a:prstGeom prst="rect">
            <a:avLst/>
          </a:prstGeom>
          <a:noFill/>
        </p:spPr>
        <p:txBody>
          <a:bodyPr wrap="square">
            <a:spAutoFit/>
          </a:bodyPr>
          <a:lstStyle/>
          <a:p>
            <a:r>
              <a:rPr lang="ru-RU" sz="1800" i="1" dirty="0">
                <a:effectLst/>
                <a:latin typeface="+mj-lt"/>
                <a:ea typeface="Times New Roman" panose="02020603050405020304" pitchFamily="18" charset="0"/>
              </a:rPr>
              <a:t>Укажите наименование организации-социального партнера</a:t>
            </a:r>
          </a:p>
          <a:p>
            <a:endParaRPr lang="ru-RU" i="1" dirty="0">
              <a:latin typeface="+mj-lt"/>
            </a:endParaRPr>
          </a:p>
          <a:p>
            <a:r>
              <a:rPr lang="ru-RU" i="1" dirty="0">
                <a:latin typeface="+mj-lt"/>
              </a:rPr>
              <a:t>Вашими социальными заказчиками могут быть:</a:t>
            </a:r>
          </a:p>
          <a:p>
            <a:pPr marL="285750" indent="-285750">
              <a:buFont typeface="Arial" panose="020B0604020202020204" pitchFamily="34" charset="0"/>
              <a:buChar char="•"/>
            </a:pPr>
            <a:r>
              <a:rPr lang="ru-RU" i="1" dirty="0">
                <a:latin typeface="+mj-lt"/>
              </a:rPr>
              <a:t>государственная или негосударственная некоммерческая организация (НКО), преимущественно социально-ориентированная;</a:t>
            </a:r>
          </a:p>
          <a:p>
            <a:pPr marL="285750" indent="-285750">
              <a:buFont typeface="Arial" panose="020B0604020202020204" pitchFamily="34" charset="0"/>
              <a:buChar char="•"/>
            </a:pPr>
            <a:r>
              <a:rPr lang="ru-RU" i="1" dirty="0">
                <a:latin typeface="+mj-lt"/>
              </a:rPr>
              <a:t>орган публичной власти (орган государственной власти или местного самоуправления);</a:t>
            </a:r>
          </a:p>
          <a:p>
            <a:pPr marL="285750" indent="-285750">
              <a:buFont typeface="Arial" panose="020B0604020202020204" pitchFamily="34" charset="0"/>
              <a:buChar char="•"/>
            </a:pPr>
            <a:r>
              <a:rPr lang="ru-RU" i="1" dirty="0">
                <a:latin typeface="+mj-lt"/>
              </a:rPr>
              <a:t>государственное или муниципальное учреждение в сфере социальной политики (образования, здравоохранения, социальной защиты, культуры и спорта и т.д.)</a:t>
            </a:r>
          </a:p>
          <a:p>
            <a:pPr marL="285750" indent="-285750">
              <a:buFont typeface="Arial" panose="020B0604020202020204" pitchFamily="34" charset="0"/>
              <a:buChar char="•"/>
            </a:pPr>
            <a:r>
              <a:rPr lang="ru-RU" i="1" dirty="0">
                <a:latin typeface="+mj-lt"/>
              </a:rPr>
              <a:t>социальное предприятие;</a:t>
            </a:r>
          </a:p>
          <a:p>
            <a:pPr marL="285750" indent="-285750">
              <a:buFont typeface="Arial" panose="020B0604020202020204" pitchFamily="34" charset="0"/>
              <a:buChar char="•"/>
            </a:pPr>
            <a:r>
              <a:rPr lang="ru-RU" i="1" dirty="0">
                <a:latin typeface="+mj-lt"/>
              </a:rPr>
              <a:t>коммерческая организация, реализующая программу корпоративной социальной ответственности;</a:t>
            </a:r>
          </a:p>
          <a:p>
            <a:pPr marL="285750" indent="-285750">
              <a:buFont typeface="Arial" panose="020B0604020202020204" pitchFamily="34" charset="0"/>
              <a:buChar char="•"/>
            </a:pPr>
            <a:r>
              <a:rPr lang="ru-RU" i="1" dirty="0">
                <a:latin typeface="+mj-lt"/>
              </a:rPr>
              <a:t>структурное подразделение, должностное лицо Университета. </a:t>
            </a:r>
          </a:p>
        </p:txBody>
      </p:sp>
    </p:spTree>
    <p:extLst>
      <p:ext uri="{BB962C8B-B14F-4D97-AF65-F5344CB8AC3E}">
        <p14:creationId xmlns:p14="http://schemas.microsoft.com/office/powerpoint/2010/main" val="394797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537" y="387927"/>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417360"/>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3</a:t>
            </a:r>
          </a:p>
        </p:txBody>
      </p:sp>
      <p:sp>
        <p:nvSpPr>
          <p:cNvPr id="6" name="AutoShape 6"/>
          <p:cNvSpPr>
            <a:spLocks noChangeArrowheads="1"/>
          </p:cNvSpPr>
          <p:nvPr/>
        </p:nvSpPr>
        <p:spPr bwMode="auto">
          <a:xfrm>
            <a:off x="392113" y="417360"/>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Описание проблемы</a:t>
            </a:r>
          </a:p>
        </p:txBody>
      </p:sp>
      <p:sp>
        <p:nvSpPr>
          <p:cNvPr id="9" name="Rectangle 3"/>
          <p:cNvSpPr txBox="1">
            <a:spLocks noChangeArrowheads="1"/>
          </p:cNvSpPr>
          <p:nvPr/>
        </p:nvSpPr>
        <p:spPr>
          <a:xfrm>
            <a:off x="670560" y="1262745"/>
            <a:ext cx="11216640" cy="1340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ru-RU" altLang="ru-RU" dirty="0"/>
          </a:p>
        </p:txBody>
      </p:sp>
      <p:sp>
        <p:nvSpPr>
          <p:cNvPr id="2" name="Rectangle 3">
            <a:extLst>
              <a:ext uri="{FF2B5EF4-FFF2-40B4-BE49-F238E27FC236}">
                <a16:creationId xmlns:a16="http://schemas.microsoft.com/office/drawing/2014/main" id="{5B254FB6-9B33-1AB2-8566-EFF3E3013848}"/>
              </a:ext>
            </a:extLst>
          </p:cNvPr>
          <p:cNvSpPr txBox="1">
            <a:spLocks noChangeArrowheads="1"/>
          </p:cNvSpPr>
          <p:nvPr/>
        </p:nvSpPr>
        <p:spPr>
          <a:xfrm>
            <a:off x="544830" y="1227609"/>
            <a:ext cx="10713720" cy="1255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u-RU" altLang="ru-RU" dirty="0"/>
              <a:t>Проблема</a:t>
            </a:r>
          </a:p>
        </p:txBody>
      </p:sp>
      <p:sp>
        <p:nvSpPr>
          <p:cNvPr id="7" name="TextBox 6">
            <a:extLst>
              <a:ext uri="{FF2B5EF4-FFF2-40B4-BE49-F238E27FC236}">
                <a16:creationId xmlns:a16="http://schemas.microsoft.com/office/drawing/2014/main" id="{08B0E30D-1955-2A1F-EB2B-FBD063DF2ECB}"/>
              </a:ext>
            </a:extLst>
          </p:cNvPr>
          <p:cNvSpPr txBox="1"/>
          <p:nvPr/>
        </p:nvSpPr>
        <p:spPr>
          <a:xfrm>
            <a:off x="678180" y="3672799"/>
            <a:ext cx="10835640" cy="2585323"/>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stStyle>
          <a:p>
            <a:r>
              <a:rPr lang="ru-RU" altLang="ru-RU" dirty="0"/>
              <a:t>Укажите социальную потребность, задачу, проблему, которую решает проект. </a:t>
            </a:r>
          </a:p>
          <a:p>
            <a:endParaRPr lang="ru-RU" altLang="ru-RU" dirty="0"/>
          </a:p>
          <a:p>
            <a:r>
              <a:rPr lang="ru-RU" altLang="ru-RU" dirty="0"/>
              <a:t>Укажите каким образом выявлена социальная потребность, задача, проблема.</a:t>
            </a:r>
          </a:p>
          <a:p>
            <a:endParaRPr lang="ru-RU" altLang="ru-RU" dirty="0"/>
          </a:p>
          <a:p>
            <a:r>
              <a:rPr lang="ru-RU" altLang="ru-RU" dirty="0"/>
              <a:t>Добавьте статистические данные, подтверждающие значимость вашей проблемы (с указанием ссылок на источники информации (нормативные документы, статистические бюллетени, экономические отчёты, социологические опросы, научные публикации и т.п.)</a:t>
            </a:r>
          </a:p>
          <a:p>
            <a:endParaRPr lang="ru-RU" altLang="ru-RU" dirty="0"/>
          </a:p>
          <a:p>
            <a:r>
              <a:rPr lang="ru-RU" altLang="ru-RU" dirty="0"/>
              <a:t>Если вы взяли социальную задачу с платформы ДОБРО.РФ, то укажите ссылку на эту задачу</a:t>
            </a:r>
          </a:p>
        </p:txBody>
      </p:sp>
    </p:spTree>
    <p:extLst>
      <p:ext uri="{BB962C8B-B14F-4D97-AF65-F5344CB8AC3E}">
        <p14:creationId xmlns:p14="http://schemas.microsoft.com/office/powerpoint/2010/main" val="351839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686" y="376033"/>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421277"/>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4</a:t>
            </a:r>
          </a:p>
        </p:txBody>
      </p:sp>
      <p:sp>
        <p:nvSpPr>
          <p:cNvPr id="6" name="AutoShape 6"/>
          <p:cNvSpPr>
            <a:spLocks noChangeArrowheads="1"/>
          </p:cNvSpPr>
          <p:nvPr/>
        </p:nvSpPr>
        <p:spPr bwMode="auto">
          <a:xfrm>
            <a:off x="466470" y="421277"/>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  Цель проекта</a:t>
            </a:r>
          </a:p>
        </p:txBody>
      </p:sp>
      <p:sp>
        <p:nvSpPr>
          <p:cNvPr id="9" name="Rectangle 3"/>
          <p:cNvSpPr txBox="1">
            <a:spLocks noChangeArrowheads="1"/>
          </p:cNvSpPr>
          <p:nvPr/>
        </p:nvSpPr>
        <p:spPr>
          <a:xfrm>
            <a:off x="392112" y="1486721"/>
            <a:ext cx="10885487" cy="748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Цель проекта</a:t>
            </a:r>
          </a:p>
        </p:txBody>
      </p:sp>
      <p:sp>
        <p:nvSpPr>
          <p:cNvPr id="2" name="TextBox 1">
            <a:extLst>
              <a:ext uri="{FF2B5EF4-FFF2-40B4-BE49-F238E27FC236}">
                <a16:creationId xmlns:a16="http://schemas.microsoft.com/office/drawing/2014/main" id="{25772AC0-8D49-64F2-AB7D-7CA2E1832E07}"/>
              </a:ext>
            </a:extLst>
          </p:cNvPr>
          <p:cNvSpPr txBox="1"/>
          <p:nvPr/>
        </p:nvSpPr>
        <p:spPr>
          <a:xfrm>
            <a:off x="494442" y="2470578"/>
            <a:ext cx="11203115" cy="3970318"/>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stStyle>
          <a:p>
            <a:r>
              <a:rPr lang="ru-RU" altLang="ru-RU" dirty="0"/>
              <a:t>Сформулируйте цель вашего проекта в одно предложение</a:t>
            </a:r>
          </a:p>
          <a:p>
            <a:endParaRPr lang="ru-RU" altLang="ru-RU" dirty="0"/>
          </a:p>
          <a:p>
            <a:r>
              <a:rPr lang="ru-RU" altLang="ru-RU" dirty="0"/>
              <a:t>Цель проекта ДОЛЖНА БЫТЬ сформулирована в соответствии с критериями </a:t>
            </a:r>
            <a:r>
              <a:rPr lang="en-US" altLang="ru-RU" dirty="0"/>
              <a:t>SMART</a:t>
            </a:r>
            <a:r>
              <a:rPr lang="ru-RU" altLang="ru-RU" dirty="0"/>
              <a:t>, то есть она должна быть конкретной, измеримой, достижимой, актуальной (направлена на решение социальной проблемы) и привязанной ко времени и месту на карте Нижнего Новгорода. </a:t>
            </a:r>
          </a:p>
          <a:p>
            <a:endParaRPr lang="ru-RU" altLang="ru-RU" dirty="0"/>
          </a:p>
          <a:p>
            <a:r>
              <a:rPr lang="ru-RU" altLang="ru-RU" dirty="0"/>
              <a:t>Например, </a:t>
            </a:r>
            <a:r>
              <a:rPr lang="ru-RU" altLang="ru-RU" b="1" dirty="0"/>
              <a:t>в течение месяца провести профориентационный мастер-класс с элементами геймификации, чтобы повысить осведомлённость 35 школьников 9 класса школы №___ о перспективах российского рынка труда в долгосрочном периоде</a:t>
            </a:r>
            <a:r>
              <a:rPr lang="ru-RU" altLang="ru-RU" dirty="0"/>
              <a:t> (указаны количественные параметры цели - масштаб, конкретность цели – школьники, 9 класс, цель достижима, указаны время и место проведения). </a:t>
            </a:r>
          </a:p>
          <a:p>
            <a:endParaRPr lang="ru-RU" altLang="ru-RU" dirty="0"/>
          </a:p>
          <a:p>
            <a:r>
              <a:rPr lang="ru-RU" altLang="ru-RU" dirty="0"/>
              <a:t>Например, </a:t>
            </a:r>
            <a:r>
              <a:rPr lang="ru-RU" altLang="ru-RU" b="1" dirty="0"/>
              <a:t>в течение 3 месяцев разработать и апробировать чат-бот для помощи жителям многоквартирных домов в проверке расчетов по коммунальным расходам для 587 (чел.) жителей района ____ гор. Нижнего Новгорода. </a:t>
            </a:r>
          </a:p>
        </p:txBody>
      </p:sp>
    </p:spTree>
    <p:extLst>
      <p:ext uri="{BB962C8B-B14F-4D97-AF65-F5344CB8AC3E}">
        <p14:creationId xmlns:p14="http://schemas.microsoft.com/office/powerpoint/2010/main" val="365526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686" y="376033"/>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421277"/>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5</a:t>
            </a:r>
          </a:p>
        </p:txBody>
      </p:sp>
      <p:sp>
        <p:nvSpPr>
          <p:cNvPr id="6" name="AutoShape 6"/>
          <p:cNvSpPr>
            <a:spLocks noChangeArrowheads="1"/>
          </p:cNvSpPr>
          <p:nvPr/>
        </p:nvSpPr>
        <p:spPr bwMode="auto">
          <a:xfrm>
            <a:off x="453770" y="421277"/>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  Описание идеи пилота</a:t>
            </a:r>
          </a:p>
        </p:txBody>
      </p:sp>
      <p:sp>
        <p:nvSpPr>
          <p:cNvPr id="9" name="Rectangle 3"/>
          <p:cNvSpPr txBox="1">
            <a:spLocks noChangeArrowheads="1"/>
          </p:cNvSpPr>
          <p:nvPr/>
        </p:nvSpPr>
        <p:spPr>
          <a:xfrm>
            <a:off x="392113" y="1246216"/>
            <a:ext cx="10885487" cy="481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Описание идеи пилотного проекта</a:t>
            </a:r>
          </a:p>
        </p:txBody>
      </p:sp>
      <p:pic>
        <p:nvPicPr>
          <p:cNvPr id="11" name="Рисунок 10">
            <a:extLst>
              <a:ext uri="{FF2B5EF4-FFF2-40B4-BE49-F238E27FC236}">
                <a16:creationId xmlns:a16="http://schemas.microsoft.com/office/drawing/2014/main" id="{A83C9AB3-D4F9-4B4E-8E05-DD91FF263B56}"/>
              </a:ext>
            </a:extLst>
          </p:cNvPr>
          <p:cNvPicPr>
            <a:picLocks noChangeAspect="1"/>
          </p:cNvPicPr>
          <p:nvPr/>
        </p:nvPicPr>
        <p:blipFill>
          <a:blip r:embed="rId3"/>
          <a:stretch>
            <a:fillRect/>
          </a:stretch>
        </p:blipFill>
        <p:spPr>
          <a:xfrm>
            <a:off x="7602063" y="1890331"/>
            <a:ext cx="4021973" cy="2186321"/>
          </a:xfrm>
          <a:prstGeom prst="rect">
            <a:avLst/>
          </a:prstGeom>
        </p:spPr>
      </p:pic>
      <p:sp>
        <p:nvSpPr>
          <p:cNvPr id="2" name="TextBox 1">
            <a:extLst>
              <a:ext uri="{FF2B5EF4-FFF2-40B4-BE49-F238E27FC236}">
                <a16:creationId xmlns:a16="http://schemas.microsoft.com/office/drawing/2014/main" id="{98AF343E-CA12-BEFD-49F0-052A6A367A3F}"/>
              </a:ext>
            </a:extLst>
          </p:cNvPr>
          <p:cNvSpPr txBox="1"/>
          <p:nvPr/>
        </p:nvSpPr>
        <p:spPr>
          <a:xfrm>
            <a:off x="466471" y="4367655"/>
            <a:ext cx="10811129" cy="2308324"/>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stStyle>
          <a:p>
            <a:r>
              <a:rPr lang="ru-RU" altLang="ru-RU" dirty="0"/>
              <a:t>Кратко опишите суть пилотного мероприятия по проекту. </a:t>
            </a:r>
          </a:p>
          <a:p>
            <a:endParaRPr lang="ru-RU" altLang="ru-RU" dirty="0"/>
          </a:p>
          <a:p>
            <a:r>
              <a:rPr lang="ru-RU" altLang="ru-RU" dirty="0"/>
              <a:t>Пилотное мероприятие – это реальные действия, которые может предпринять ваша команда, опираясь на ваши знания по профессии. Пилотное мероприятие должно показать – способна ли идея вашего проекта решить именно ту социальную проблему, которую поставил вам ваш Заказчик. Оно не должно быть затратным и может быть реализована силами вашей команды. </a:t>
            </a:r>
          </a:p>
          <a:p>
            <a:endParaRPr lang="ru-RU" altLang="ru-RU" b="1" dirty="0"/>
          </a:p>
          <a:p>
            <a:r>
              <a:rPr lang="ru-RU" altLang="ru-RU" b="1" dirty="0"/>
              <a:t>В перспективе пилотное мероприятие может стать полноценным проектом. </a:t>
            </a:r>
          </a:p>
        </p:txBody>
      </p:sp>
      <p:graphicFrame>
        <p:nvGraphicFramePr>
          <p:cNvPr id="3" name="Таблица 2">
            <a:extLst>
              <a:ext uri="{FF2B5EF4-FFF2-40B4-BE49-F238E27FC236}">
                <a16:creationId xmlns:a16="http://schemas.microsoft.com/office/drawing/2014/main" id="{AEDB652C-08BF-E87A-EB7F-2835C3EEC3C0}"/>
              </a:ext>
            </a:extLst>
          </p:cNvPr>
          <p:cNvGraphicFramePr>
            <a:graphicFrameLocks noGrp="1"/>
          </p:cNvGraphicFramePr>
          <p:nvPr>
            <p:extLst>
              <p:ext uri="{D42A27DB-BD31-4B8C-83A1-F6EECF244321}">
                <p14:modId xmlns:p14="http://schemas.microsoft.com/office/powerpoint/2010/main" val="1675191411"/>
              </p:ext>
            </p:extLst>
          </p:nvPr>
        </p:nvGraphicFramePr>
        <p:xfrm>
          <a:off x="466470" y="1886212"/>
          <a:ext cx="6730566" cy="2194560"/>
        </p:xfrm>
        <a:graphic>
          <a:graphicData uri="http://schemas.openxmlformats.org/drawingml/2006/table">
            <a:tbl>
              <a:tblPr firstRow="1" bandRow="1">
                <a:tableStyleId>{5C22544A-7EE6-4342-B048-85BDC9FD1C3A}</a:tableStyleId>
              </a:tblPr>
              <a:tblGrid>
                <a:gridCol w="2243522">
                  <a:extLst>
                    <a:ext uri="{9D8B030D-6E8A-4147-A177-3AD203B41FA5}">
                      <a16:colId xmlns:a16="http://schemas.microsoft.com/office/drawing/2014/main" val="20000"/>
                    </a:ext>
                  </a:extLst>
                </a:gridCol>
                <a:gridCol w="2243522">
                  <a:extLst>
                    <a:ext uri="{9D8B030D-6E8A-4147-A177-3AD203B41FA5}">
                      <a16:colId xmlns:a16="http://schemas.microsoft.com/office/drawing/2014/main" val="20001"/>
                    </a:ext>
                  </a:extLst>
                </a:gridCol>
                <a:gridCol w="2243522">
                  <a:extLst>
                    <a:ext uri="{9D8B030D-6E8A-4147-A177-3AD203B41FA5}">
                      <a16:colId xmlns:a16="http://schemas.microsoft.com/office/drawing/2014/main" val="20002"/>
                    </a:ext>
                  </a:extLst>
                </a:gridCol>
              </a:tblGrid>
              <a:tr h="370840">
                <a:tc>
                  <a:txBody>
                    <a:bodyPr/>
                    <a:lstStyle/>
                    <a:p>
                      <a:pPr algn="ctr"/>
                      <a:r>
                        <a:rPr lang="ru-RU" dirty="0">
                          <a:solidFill>
                            <a:schemeClr val="bg1">
                              <a:lumMod val="85000"/>
                            </a:schemeClr>
                          </a:solidFill>
                        </a:rPr>
                        <a:t>Действие</a:t>
                      </a:r>
                    </a:p>
                  </a:txBody>
                  <a:tcPr/>
                </a:tc>
                <a:tc>
                  <a:txBody>
                    <a:bodyPr/>
                    <a:lstStyle/>
                    <a:p>
                      <a:pPr algn="ctr"/>
                      <a:r>
                        <a:rPr lang="ru-RU" dirty="0">
                          <a:solidFill>
                            <a:schemeClr val="bg1">
                              <a:lumMod val="85000"/>
                            </a:schemeClr>
                          </a:solidFill>
                        </a:rPr>
                        <a:t>Сроки исполнения</a:t>
                      </a:r>
                    </a:p>
                  </a:txBody>
                  <a:tcPr/>
                </a:tc>
                <a:tc>
                  <a:txBody>
                    <a:bodyPr/>
                    <a:lstStyle/>
                    <a:p>
                      <a:pPr algn="ctr"/>
                      <a:r>
                        <a:rPr lang="ru-RU" dirty="0">
                          <a:solidFill>
                            <a:schemeClr val="bg1">
                              <a:lumMod val="85000"/>
                            </a:schemeClr>
                          </a:solidFill>
                        </a:rPr>
                        <a:t>Ожидаемый результат</a:t>
                      </a:r>
                    </a:p>
                  </a:txBody>
                  <a:tcPr/>
                </a:tc>
                <a:extLst>
                  <a:ext uri="{0D108BD9-81ED-4DB2-BD59-A6C34878D82A}">
                    <a16:rowId xmlns:a16="http://schemas.microsoft.com/office/drawing/2014/main" val="10000"/>
                  </a:ext>
                </a:extLst>
              </a:tr>
              <a:tr h="370840">
                <a:tc>
                  <a:txBody>
                    <a:bodyPr/>
                    <a:lstStyle/>
                    <a:p>
                      <a:r>
                        <a:rPr lang="ru-RU" sz="2800" dirty="0"/>
                        <a:t>1.</a:t>
                      </a:r>
                    </a:p>
                  </a:txBody>
                  <a:tcPr/>
                </a:tc>
                <a:tc>
                  <a:txBody>
                    <a:bodyPr/>
                    <a:lstStyle/>
                    <a:p>
                      <a:endParaRPr lang="ru-RU" sz="2800"/>
                    </a:p>
                  </a:txBody>
                  <a:tcPr/>
                </a:tc>
                <a:tc>
                  <a:txBody>
                    <a:bodyPr/>
                    <a:lstStyle/>
                    <a:p>
                      <a:endParaRPr lang="ru-RU" sz="2800"/>
                    </a:p>
                  </a:txBody>
                  <a:tcPr/>
                </a:tc>
                <a:extLst>
                  <a:ext uri="{0D108BD9-81ED-4DB2-BD59-A6C34878D82A}">
                    <a16:rowId xmlns:a16="http://schemas.microsoft.com/office/drawing/2014/main" val="10001"/>
                  </a:ext>
                </a:extLst>
              </a:tr>
              <a:tr h="370840">
                <a:tc>
                  <a:txBody>
                    <a:bodyPr/>
                    <a:lstStyle/>
                    <a:p>
                      <a:r>
                        <a:rPr lang="ru-RU" sz="2800" dirty="0"/>
                        <a:t>2.</a:t>
                      </a:r>
                    </a:p>
                  </a:txBody>
                  <a:tcPr/>
                </a:tc>
                <a:tc>
                  <a:txBody>
                    <a:bodyPr/>
                    <a:lstStyle/>
                    <a:p>
                      <a:endParaRPr lang="ru-RU" sz="2800" dirty="0"/>
                    </a:p>
                  </a:txBody>
                  <a:tcPr/>
                </a:tc>
                <a:tc>
                  <a:txBody>
                    <a:bodyPr/>
                    <a:lstStyle/>
                    <a:p>
                      <a:endParaRPr lang="ru-RU" sz="2800" dirty="0"/>
                    </a:p>
                  </a:txBody>
                  <a:tcPr/>
                </a:tc>
                <a:extLst>
                  <a:ext uri="{0D108BD9-81ED-4DB2-BD59-A6C34878D82A}">
                    <a16:rowId xmlns:a16="http://schemas.microsoft.com/office/drawing/2014/main" val="10002"/>
                  </a:ext>
                </a:extLst>
              </a:tr>
              <a:tr h="370840">
                <a:tc>
                  <a:txBody>
                    <a:bodyPr/>
                    <a:lstStyle/>
                    <a:p>
                      <a:r>
                        <a:rPr lang="ru-RU" sz="2800" dirty="0"/>
                        <a:t>3.</a:t>
                      </a:r>
                    </a:p>
                  </a:txBody>
                  <a:tcPr/>
                </a:tc>
                <a:tc>
                  <a:txBody>
                    <a:bodyPr/>
                    <a:lstStyle/>
                    <a:p>
                      <a:endParaRPr lang="ru-RU" sz="2800" dirty="0"/>
                    </a:p>
                  </a:txBody>
                  <a:tcPr/>
                </a:tc>
                <a:tc>
                  <a:txBody>
                    <a:bodyPr/>
                    <a:lstStyle/>
                    <a:p>
                      <a:endParaRPr lang="ru-RU"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597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286" y="466521"/>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460172"/>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6</a:t>
            </a:r>
          </a:p>
        </p:txBody>
      </p:sp>
      <p:sp>
        <p:nvSpPr>
          <p:cNvPr id="6" name="AutoShape 6"/>
          <p:cNvSpPr>
            <a:spLocks noChangeArrowheads="1"/>
          </p:cNvSpPr>
          <p:nvPr/>
        </p:nvSpPr>
        <p:spPr bwMode="auto">
          <a:xfrm>
            <a:off x="409319" y="460171"/>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Описание клиента</a:t>
            </a:r>
          </a:p>
        </p:txBody>
      </p:sp>
      <p:sp>
        <p:nvSpPr>
          <p:cNvPr id="9" name="Rectangle 3"/>
          <p:cNvSpPr txBox="1">
            <a:spLocks noChangeArrowheads="1"/>
          </p:cNvSpPr>
          <p:nvPr/>
        </p:nvSpPr>
        <p:spPr>
          <a:xfrm>
            <a:off x="409319" y="1474020"/>
            <a:ext cx="11234057" cy="13326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Благополучатель (целевая аудитория)</a:t>
            </a:r>
          </a:p>
          <a:p>
            <a:pPr algn="just">
              <a:lnSpc>
                <a:spcPct val="70000"/>
              </a:lnSpc>
              <a:defRPr/>
            </a:pPr>
            <a:endParaRPr lang="ru-RU" altLang="ru-RU" dirty="0"/>
          </a:p>
          <a:p>
            <a:pPr>
              <a:lnSpc>
                <a:spcPct val="70000"/>
              </a:lnSpc>
              <a:defRPr/>
            </a:pPr>
            <a:r>
              <a:rPr lang="ru-RU" altLang="ru-RU" dirty="0"/>
              <a:t>Количество благополучателей проекта (в пилотном варианте, в перспективе)</a:t>
            </a:r>
          </a:p>
          <a:p>
            <a:pPr marL="0" indent="0" algn="just">
              <a:lnSpc>
                <a:spcPct val="70000"/>
              </a:lnSpc>
              <a:buNone/>
              <a:defRPr/>
            </a:pPr>
            <a:endParaRPr lang="ru-RU" altLang="ru-RU" dirty="0"/>
          </a:p>
        </p:txBody>
      </p:sp>
      <p:sp>
        <p:nvSpPr>
          <p:cNvPr id="3" name="TextBox 2">
            <a:extLst>
              <a:ext uri="{FF2B5EF4-FFF2-40B4-BE49-F238E27FC236}">
                <a16:creationId xmlns:a16="http://schemas.microsoft.com/office/drawing/2014/main" id="{84421A8C-EC7E-38CC-0EDE-7CF8E6A3EBBE}"/>
              </a:ext>
            </a:extLst>
          </p:cNvPr>
          <p:cNvSpPr txBox="1"/>
          <p:nvPr/>
        </p:nvSpPr>
        <p:spPr>
          <a:xfrm>
            <a:off x="528040" y="3535507"/>
            <a:ext cx="11371859" cy="2862322"/>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stStyle>
          <a:p>
            <a:r>
              <a:rPr lang="ru-RU" altLang="ru-RU" dirty="0"/>
              <a:t>Опишите вашего благополучателя, то есть целевую аудиторию проекта. Не увлекайтесь указанием пола-возраста, более важно описать, почему эти люди нуждаются в вашей помощи уже сейчас. </a:t>
            </a:r>
          </a:p>
          <a:p>
            <a:endParaRPr lang="ru-RU" altLang="ru-RU" dirty="0"/>
          </a:p>
          <a:p>
            <a:r>
              <a:rPr lang="ru-RU" altLang="ru-RU" dirty="0"/>
              <a:t>Укажите конкретное количество людей, на жизнь которых повлияет ваш проект. Не нужно больших цифр, иногда 5 чел. – это уже много, если эти люди, действительно, остро нуждаются в вашей поддержке. </a:t>
            </a:r>
          </a:p>
          <a:p>
            <a:endParaRPr lang="ru-RU" altLang="ru-RU" dirty="0"/>
          </a:p>
          <a:p>
            <a:r>
              <a:rPr lang="ru-RU" altLang="ru-RU" dirty="0"/>
              <a:t>Например, лица с ОВЗ, обучающиеся в вузе на очной форме; школьники выпускных классов (9-11 </a:t>
            </a:r>
            <a:r>
              <a:rPr lang="ru-RU" altLang="ru-RU" dirty="0" err="1"/>
              <a:t>кл</a:t>
            </a:r>
            <a:r>
              <a:rPr lang="ru-RU" altLang="ru-RU" dirty="0"/>
              <a:t>.), находящиеся в поиске будущей профессии; пациенты ПНИ (психоневрологический интернат); одинокие пенсионеры; жители района города, проживающие рядом с загрязненным озером; носители исчезающих видов языков; участники СВО, беженцы; животные, находящиеся на обеспечении благотворительной организации и т.п.)</a:t>
            </a:r>
          </a:p>
        </p:txBody>
      </p:sp>
    </p:spTree>
    <p:extLst>
      <p:ext uri="{BB962C8B-B14F-4D97-AF65-F5344CB8AC3E}">
        <p14:creationId xmlns:p14="http://schemas.microsoft.com/office/powerpoint/2010/main" val="32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136" y="376033"/>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388734"/>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7</a:t>
            </a:r>
          </a:p>
        </p:txBody>
      </p:sp>
      <p:sp>
        <p:nvSpPr>
          <p:cNvPr id="6" name="AutoShape 6"/>
          <p:cNvSpPr>
            <a:spLocks noChangeArrowheads="1"/>
          </p:cNvSpPr>
          <p:nvPr/>
        </p:nvSpPr>
        <p:spPr bwMode="auto">
          <a:xfrm>
            <a:off x="409319" y="388733"/>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Описание продукта</a:t>
            </a:r>
          </a:p>
        </p:txBody>
      </p:sp>
      <p:sp>
        <p:nvSpPr>
          <p:cNvPr id="9" name="Rectangle 3"/>
          <p:cNvSpPr txBox="1">
            <a:spLocks noChangeArrowheads="1"/>
          </p:cNvSpPr>
          <p:nvPr/>
        </p:nvSpPr>
        <p:spPr>
          <a:xfrm>
            <a:off x="691787" y="1375186"/>
            <a:ext cx="10615749" cy="919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Наш продукт</a:t>
            </a:r>
          </a:p>
          <a:p>
            <a:pPr algn="just">
              <a:lnSpc>
                <a:spcPct val="70000"/>
              </a:lnSpc>
              <a:defRPr/>
            </a:pPr>
            <a:endParaRPr lang="ru-RU" altLang="ru-RU" dirty="0"/>
          </a:p>
        </p:txBody>
      </p:sp>
      <p:sp>
        <p:nvSpPr>
          <p:cNvPr id="2" name="TextBox 1">
            <a:extLst>
              <a:ext uri="{FF2B5EF4-FFF2-40B4-BE49-F238E27FC236}">
                <a16:creationId xmlns:a16="http://schemas.microsoft.com/office/drawing/2014/main" id="{43392086-AA9A-A2A9-ACC2-A0EF48CD6E5F}"/>
              </a:ext>
            </a:extLst>
          </p:cNvPr>
          <p:cNvSpPr txBox="1"/>
          <p:nvPr/>
        </p:nvSpPr>
        <p:spPr>
          <a:xfrm>
            <a:off x="691787" y="3619645"/>
            <a:ext cx="10890613" cy="2862322"/>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stStyle>
          <a:p>
            <a:r>
              <a:rPr lang="ru-RU" altLang="ru-RU" dirty="0"/>
              <a:t>Продуктом проекта может быть техническое средство, событийное, просветительское, культурное мероприятие, сценарии таких мероприятий, новые сообщества, любые информационные продукты (сайты, мобильные приложения, платформы), автоматизированные устройства, печатная литература, любые креативные произведения (подкасты, радиопередача, сценическая постановка), туристический маршрут, проект музейной экспозиции и т.п.</a:t>
            </a:r>
          </a:p>
          <a:p>
            <a:endParaRPr lang="ru-RU" altLang="ru-RU" dirty="0"/>
          </a:p>
          <a:p>
            <a:r>
              <a:rPr lang="ru-RU" altLang="ru-RU" dirty="0"/>
              <a:t>Приведите описание продукта, с иллюстрациями, схемами. </a:t>
            </a:r>
          </a:p>
          <a:p>
            <a:endParaRPr lang="ru-RU" altLang="ru-RU" dirty="0"/>
          </a:p>
          <a:p>
            <a:r>
              <a:rPr lang="ru-RU" altLang="ru-RU" dirty="0"/>
              <a:t>Продукт проекта должен полностью соответствовать запросам и интересам целевой аудитории, а также социальной проблеме, на решение которой направлен проект. </a:t>
            </a:r>
          </a:p>
        </p:txBody>
      </p:sp>
    </p:spTree>
    <p:extLst>
      <p:ext uri="{BB962C8B-B14F-4D97-AF65-F5344CB8AC3E}">
        <p14:creationId xmlns:p14="http://schemas.microsoft.com/office/powerpoint/2010/main" val="2939479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460" y="514657"/>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514658"/>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8</a:t>
            </a:r>
          </a:p>
        </p:txBody>
      </p:sp>
      <p:sp>
        <p:nvSpPr>
          <p:cNvPr id="6" name="AutoShape 6"/>
          <p:cNvSpPr>
            <a:spLocks noChangeArrowheads="1"/>
          </p:cNvSpPr>
          <p:nvPr/>
        </p:nvSpPr>
        <p:spPr bwMode="auto">
          <a:xfrm>
            <a:off x="409319" y="514657"/>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Ресурсы проекта</a:t>
            </a:r>
          </a:p>
        </p:txBody>
      </p:sp>
      <p:sp>
        <p:nvSpPr>
          <p:cNvPr id="9" name="Rectangle 3"/>
          <p:cNvSpPr txBox="1">
            <a:spLocks noChangeArrowheads="1"/>
          </p:cNvSpPr>
          <p:nvPr/>
        </p:nvSpPr>
        <p:spPr>
          <a:xfrm>
            <a:off x="778329" y="3155950"/>
            <a:ext cx="10861221" cy="3416320"/>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ltLang="ru-RU" dirty="0"/>
              <a:t>Укажите перечень необходимых ресурсов для реализации проекта (инвентарь, специальное оборудование, расходные материалы, транспорт, питание, консультации специалистов, специализированное программное обеспечение, спецодежда, оплата услуг сторонних организаций и т.п.)</a:t>
            </a:r>
          </a:p>
          <a:p>
            <a:endParaRPr lang="ru-RU" altLang="ru-RU" dirty="0"/>
          </a:p>
          <a:p>
            <a:r>
              <a:rPr lang="ru-RU" altLang="ru-RU" dirty="0"/>
              <a:t>Укажите цифрой, количество вовлеченных в проект студентов за все время реализации.</a:t>
            </a:r>
          </a:p>
          <a:p>
            <a:endParaRPr lang="ru-RU" altLang="ru-RU" dirty="0"/>
          </a:p>
          <a:p>
            <a:r>
              <a:rPr lang="ru-RU" altLang="ru-RU" dirty="0"/>
              <a:t>Укажите количество преподавателей, которые могут быть вовлечены в проект (в роли консультантов, наставников, руководителей и т.п.)</a:t>
            </a:r>
          </a:p>
          <a:p>
            <a:endParaRPr lang="ru-RU" altLang="ru-RU" dirty="0"/>
          </a:p>
          <a:p>
            <a:r>
              <a:rPr lang="ru-RU" altLang="ru-RU" dirty="0"/>
              <a:t>Укажите, каким образом будет вовлечён в проект ваш Социальный заказчик (может быть он готов предоставить вам ресурсы для проекта, или консультировать на каждом этапе реализации проекта, или он организует площадку для проведения мероприятия). </a:t>
            </a:r>
          </a:p>
        </p:txBody>
      </p:sp>
      <p:sp>
        <p:nvSpPr>
          <p:cNvPr id="2" name="Rectangle 3">
            <a:extLst>
              <a:ext uri="{FF2B5EF4-FFF2-40B4-BE49-F238E27FC236}">
                <a16:creationId xmlns:a16="http://schemas.microsoft.com/office/drawing/2014/main" id="{8E8C1FE4-7FF1-9BB7-DF9A-1A4A709F95A4}"/>
              </a:ext>
            </a:extLst>
          </p:cNvPr>
          <p:cNvSpPr txBox="1">
            <a:spLocks noChangeArrowheads="1"/>
          </p:cNvSpPr>
          <p:nvPr/>
        </p:nvSpPr>
        <p:spPr>
          <a:xfrm>
            <a:off x="691787" y="1375186"/>
            <a:ext cx="10615749" cy="102511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Ресурсы проекта</a:t>
            </a:r>
          </a:p>
          <a:p>
            <a:pPr algn="just">
              <a:lnSpc>
                <a:spcPct val="70000"/>
              </a:lnSpc>
              <a:defRPr/>
            </a:pPr>
            <a:endParaRPr lang="ru-RU" altLang="ru-RU" dirty="0"/>
          </a:p>
          <a:p>
            <a:pPr algn="just">
              <a:lnSpc>
                <a:spcPct val="70000"/>
              </a:lnSpc>
              <a:defRPr/>
            </a:pPr>
            <a:r>
              <a:rPr lang="ru-RU" altLang="ru-RU" dirty="0"/>
              <a:t>Количество студентов, задействованных в проекте</a:t>
            </a:r>
          </a:p>
          <a:p>
            <a:pPr algn="just">
              <a:lnSpc>
                <a:spcPct val="70000"/>
              </a:lnSpc>
              <a:defRPr/>
            </a:pPr>
            <a:endParaRPr lang="ru-RU" altLang="ru-RU" dirty="0"/>
          </a:p>
        </p:txBody>
      </p:sp>
    </p:spTree>
    <p:extLst>
      <p:ext uri="{BB962C8B-B14F-4D97-AF65-F5344CB8AC3E}">
        <p14:creationId xmlns:p14="http://schemas.microsoft.com/office/powerpoint/2010/main" val="9538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692" y="421507"/>
            <a:ext cx="2038350"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a:spLocks noChangeArrowheads="1"/>
          </p:cNvSpPr>
          <p:nvPr/>
        </p:nvSpPr>
        <p:spPr bwMode="auto">
          <a:xfrm>
            <a:off x="0" y="421507"/>
            <a:ext cx="392113" cy="4810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a:lnSpc>
                <a:spcPct val="93000"/>
              </a:lnSpc>
              <a:buClr>
                <a:srgbClr val="000000"/>
              </a:buClr>
              <a:buSzPct val="100000"/>
              <a:buFont typeface="Times New Roman" panose="02020603050405020304" pitchFamily="18" charset="0"/>
              <a:buNone/>
            </a:pPr>
            <a:r>
              <a:rPr lang="ru-RU" altLang="ru-RU" dirty="0"/>
              <a:t>9</a:t>
            </a:r>
          </a:p>
        </p:txBody>
      </p:sp>
      <p:sp>
        <p:nvSpPr>
          <p:cNvPr id="6" name="AutoShape 6"/>
          <p:cNvSpPr>
            <a:spLocks noChangeArrowheads="1"/>
          </p:cNvSpPr>
          <p:nvPr/>
        </p:nvSpPr>
        <p:spPr bwMode="auto">
          <a:xfrm>
            <a:off x="469338" y="421507"/>
            <a:ext cx="3824287" cy="481012"/>
          </a:xfrm>
          <a:prstGeom prst="parallelogram">
            <a:avLst>
              <a:gd name="adj" fmla="val 198763"/>
            </a:avLst>
          </a:prstGeom>
          <a:ln/>
        </p:spPr>
        <p:style>
          <a:lnRef idx="2">
            <a:schemeClr val="accent5">
              <a:shade val="50000"/>
            </a:schemeClr>
          </a:lnRef>
          <a:fillRef idx="1">
            <a:schemeClr val="accent5"/>
          </a:fillRef>
          <a:effectRef idx="0">
            <a:schemeClr val="accent5"/>
          </a:effectRef>
          <a:fontRef idx="minor">
            <a:schemeClr val="lt1"/>
          </a:fontRef>
        </p:style>
        <p:txBody>
          <a:bodyPr lIns="0" rIns="0" bIns="7200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Aft>
                <a:spcPct val="0"/>
              </a:spcAft>
            </a:pPr>
            <a:r>
              <a:rPr lang="ru-RU" altLang="ru-RU" sz="1600" dirty="0">
                <a:solidFill>
                  <a:schemeClr val="bg1"/>
                </a:solidFill>
              </a:rPr>
              <a:t>Пост-освещение</a:t>
            </a:r>
          </a:p>
        </p:txBody>
      </p:sp>
      <p:sp>
        <p:nvSpPr>
          <p:cNvPr id="7" name="Rectangle 3">
            <a:extLst>
              <a:ext uri="{FF2B5EF4-FFF2-40B4-BE49-F238E27FC236}">
                <a16:creationId xmlns:a16="http://schemas.microsoft.com/office/drawing/2014/main" id="{5B3DB2C4-9425-4629-9664-4D9045EB74CA}"/>
              </a:ext>
            </a:extLst>
          </p:cNvPr>
          <p:cNvSpPr txBox="1">
            <a:spLocks noChangeArrowheads="1"/>
          </p:cNvSpPr>
          <p:nvPr/>
        </p:nvSpPr>
        <p:spPr>
          <a:xfrm>
            <a:off x="392113" y="1506316"/>
            <a:ext cx="8985278" cy="850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70000"/>
              </a:lnSpc>
              <a:defRPr/>
            </a:pPr>
            <a:r>
              <a:rPr lang="ru-RU" altLang="ru-RU" dirty="0"/>
              <a:t>Программа информационного сопровождения</a:t>
            </a:r>
          </a:p>
        </p:txBody>
      </p:sp>
      <p:sp>
        <p:nvSpPr>
          <p:cNvPr id="3" name="Rectangle 3">
            <a:extLst>
              <a:ext uri="{FF2B5EF4-FFF2-40B4-BE49-F238E27FC236}">
                <a16:creationId xmlns:a16="http://schemas.microsoft.com/office/drawing/2014/main" id="{1A1271B3-3AF9-A533-A3F4-CB2D4642E58B}"/>
              </a:ext>
            </a:extLst>
          </p:cNvPr>
          <p:cNvSpPr txBox="1">
            <a:spLocks noChangeArrowheads="1"/>
          </p:cNvSpPr>
          <p:nvPr/>
        </p:nvSpPr>
        <p:spPr>
          <a:xfrm>
            <a:off x="784679" y="4558414"/>
            <a:ext cx="10861221" cy="1477328"/>
          </a:xfrm>
          <a:prstGeom prst="rect">
            <a:avLst/>
          </a:prstGeom>
          <a:noFill/>
        </p:spPr>
        <p:txBody>
          <a:bodyPr wrap="square">
            <a:spAutoFit/>
          </a:bodyPr>
          <a:lstStyle>
            <a:defPPr>
              <a:defRPr lang="en-US"/>
            </a:defPPr>
            <a:lvl1pPr>
              <a:defRPr i="1">
                <a:effectLst/>
                <a:latin typeface="+mj-lt"/>
                <a:ea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ltLang="ru-RU" dirty="0"/>
              <a:t>Опишите, каким образом будет организовано информационное сопровождение по итогам реализации проекта. Какие инструменты продвижения использовались, включите ссылки на ключевые публикации. </a:t>
            </a:r>
          </a:p>
          <a:p>
            <a:endParaRPr lang="ru-RU" altLang="ru-RU" dirty="0"/>
          </a:p>
          <a:p>
            <a:r>
              <a:rPr lang="ru-RU" altLang="ru-RU" dirty="0"/>
              <a:t>Например, по итогам пилотного мероприятия планируется разместить в социальной сети Института экономики поста с иллюстрациями. </a:t>
            </a:r>
          </a:p>
        </p:txBody>
      </p:sp>
    </p:spTree>
    <p:extLst>
      <p:ext uri="{BB962C8B-B14F-4D97-AF65-F5344CB8AC3E}">
        <p14:creationId xmlns:p14="http://schemas.microsoft.com/office/powerpoint/2010/main" val="320746853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850</Words>
  <Application>Microsoft Office PowerPoint</Application>
  <PresentationFormat>Широкоэкранный</PresentationFormat>
  <Paragraphs>94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Microsoft YaHei</vt: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Воронина Ирина Олеговна</dc:creator>
  <cp:lastModifiedBy>NNGU_ASUS</cp:lastModifiedBy>
  <cp:revision>56</cp:revision>
  <dcterms:created xsi:type="dcterms:W3CDTF">2017-08-31T09:48:32Z</dcterms:created>
  <dcterms:modified xsi:type="dcterms:W3CDTF">2024-09-01T13:55:13Z</dcterms:modified>
</cp:coreProperties>
</file>